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 photo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1 vers le ha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« Saisissez une citation ici. »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2800" i="1"/>
            </a:lvl1pPr>
          </a:lstStyle>
          <a:p>
            <a:r>
              <a:t>-Gilles Allain</a:t>
            </a:r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64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NOM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quarter" idx="14"/>
          </p:nvPr>
        </p:nvSpPr>
        <p:spPr>
          <a:xfrm>
            <a:off x="339858" y="7197750"/>
            <a:ext cx="935424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30" name="Shape 30"/>
          <p:cNvSpPr>
            <a:spLocks noGrp="1"/>
          </p:cNvSpPr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vers le ha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64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NOM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4"/>
          </p:nvPr>
        </p:nvSpPr>
        <p:spPr>
          <a:xfrm>
            <a:off x="339858" y="7197750"/>
            <a:ext cx="935424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9" name="Shape 49"/>
          <p:cNvSpPr>
            <a:spLocks noGrp="1"/>
          </p:cNvSpPr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sz="65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Texte du titre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352743" y="9474200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body" idx="13"/>
          </p:nvPr>
        </p:nvSpPr>
        <p:spPr>
          <a:xfrm>
            <a:off x="6359707" y="8965187"/>
            <a:ext cx="5951950" cy="47192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sz="2400" dirty="0"/>
              <a:t>Savalle, Hamel, Mulder, Van-Hove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PROJET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DATE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6"/>
          </p:nvPr>
        </p:nvSpPr>
        <p:spPr>
          <a:xfrm>
            <a:off x="5292007" y="8912250"/>
            <a:ext cx="1045389" cy="374600"/>
          </a:xfrm>
          <a:prstGeom prst="rect">
            <a:avLst/>
          </a:prstGeom>
        </p:spPr>
        <p:txBody>
          <a:bodyPr/>
          <a:lstStyle/>
          <a:p>
            <a:r>
              <a:t>Membres</a:t>
            </a:r>
          </a:p>
        </p:txBody>
      </p:sp>
      <p:sp>
        <p:nvSpPr>
          <p:cNvPr id="171" name="Shape 171"/>
          <p:cNvSpPr>
            <a:spLocks noGrp="1"/>
          </p:cNvSpPr>
          <p:nvPr>
            <p:ph type="body" idx="17"/>
          </p:nvPr>
        </p:nvSpPr>
        <p:spPr>
          <a:xfrm>
            <a:off x="1419408" y="8965187"/>
            <a:ext cx="3763851" cy="471924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</a:lstStyle>
          <a:p>
            <a:r>
              <a:rPr sz="2400" dirty="0"/>
              <a:t>Du 14 au 16 </a:t>
            </a:r>
            <a:r>
              <a:rPr sz="2400" dirty="0" err="1"/>
              <a:t>novembre</a:t>
            </a:r>
            <a:endParaRPr sz="2400" dirty="0"/>
          </a:p>
        </p:txBody>
      </p:sp>
      <p:pic>
        <p:nvPicPr>
          <p:cNvPr id="172" name="Espace réservé pour une image  171"/>
          <p:cNvPicPr>
            <a:picLocks noGrp="1"/>
          </p:cNvPicPr>
          <p:nvPr>
            <p:ph type="pic" idx="18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381000"/>
            <a:ext cx="4876800" cy="6832600"/>
          </a:xfrm>
          <a:prstGeom prst="rect">
            <a:avLst/>
          </a:prstGeom>
          <a:ln w="9525">
            <a:round/>
          </a:ln>
        </p:spPr>
      </p:pic>
      <p:pic>
        <p:nvPicPr>
          <p:cNvPr id="173" name="Espace réservé pour une image  172"/>
          <p:cNvPicPr>
            <a:picLocks noGrp="1"/>
          </p:cNvPicPr>
          <p:nvPr>
            <p:ph type="pic" idx="19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5308600" y="381000"/>
            <a:ext cx="2438400" cy="3429000"/>
          </a:xfrm>
          <a:prstGeom prst="rect">
            <a:avLst/>
          </a:prstGeom>
          <a:ln w="9525">
            <a:round/>
          </a:ln>
        </p:spPr>
      </p:pic>
      <p:pic>
        <p:nvPicPr>
          <p:cNvPr id="174" name="Espace réservé pour une image  173"/>
          <p:cNvPicPr>
            <a:picLocks noGrp="1"/>
          </p:cNvPicPr>
          <p:nvPr>
            <p:ph type="pic" idx="20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308600" y="3784600"/>
            <a:ext cx="2438400" cy="3429000"/>
          </a:xfrm>
          <a:prstGeom prst="rect">
            <a:avLst/>
          </a:prstGeom>
          <a:ln w="9525">
            <a:round/>
          </a:ln>
        </p:spPr>
      </p:pic>
      <p:pic>
        <p:nvPicPr>
          <p:cNvPr id="175" name="Espace réservé pour une image  174"/>
          <p:cNvPicPr>
            <a:picLocks noGrp="1"/>
          </p:cNvPicPr>
          <p:nvPr>
            <p:ph type="pic" idx="21"/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797800" y="381000"/>
            <a:ext cx="4876800" cy="6832600"/>
          </a:xfrm>
          <a:prstGeom prst="rect">
            <a:avLst/>
          </a:prstGeom>
          <a:ln w="9525">
            <a:round/>
          </a:ln>
        </p:spPr>
      </p:pic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048"/>
            </a:lvl1pPr>
          </a:lstStyle>
          <a:p>
            <a:r>
              <a:rPr b="1" dirty="0" err="1"/>
              <a:t>SmartPatate</a:t>
            </a:r>
            <a:endParaRPr b="1" dirty="0"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xfrm>
            <a:off x="1422400" y="7954065"/>
            <a:ext cx="10845800" cy="7493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dirty="0"/>
              <a:t>1ère </a:t>
            </a:r>
            <a:r>
              <a:rPr dirty="0" err="1"/>
              <a:t>année</a:t>
            </a:r>
            <a:r>
              <a:rPr dirty="0"/>
              <a:t> cycle </a:t>
            </a:r>
            <a:r>
              <a:rPr dirty="0" err="1"/>
              <a:t>préparatoire</a:t>
            </a:r>
            <a:r>
              <a:rPr dirty="0"/>
              <a:t> 2016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xfrm>
            <a:off x="484232" y="-24547"/>
            <a:ext cx="5334001" cy="2438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b="1" dirty="0" err="1"/>
              <a:t>Expérience</a:t>
            </a:r>
            <a:r>
              <a:rPr sz="5400" b="1" dirty="0"/>
              <a:t> 1</a:t>
            </a:r>
          </a:p>
        </p:txBody>
      </p:sp>
      <p:sp>
        <p:nvSpPr>
          <p:cNvPr id="180" name="Shape 180"/>
          <p:cNvSpPr>
            <a:spLocks noGrp="1"/>
          </p:cNvSpPr>
          <p:nvPr>
            <p:ph type="body" sz="half" idx="4294967295"/>
          </p:nvPr>
        </p:nvSpPr>
        <p:spPr>
          <a:xfrm>
            <a:off x="443448" y="828877"/>
            <a:ext cx="6853289" cy="3821519"/>
          </a:xfrm>
          <a:prstGeom prst="rect">
            <a:avLst/>
          </a:prstGeom>
        </p:spPr>
        <p:txBody>
          <a:bodyPr/>
          <a:lstStyle/>
          <a:p>
            <a:pPr marL="380999" indent="-380999">
              <a:spcBef>
                <a:spcPts val="2800"/>
              </a:spcBef>
              <a:buBlip>
                <a:blip r:embed="rId2"/>
              </a:buBlip>
              <a:defRPr sz="2500">
                <a:solidFill>
                  <a:srgbClr val="DCDEE0"/>
                </a:solidFill>
              </a:defRPr>
            </a:pPr>
            <a:r>
              <a:rPr dirty="0"/>
              <a:t>Léger </a:t>
            </a:r>
            <a:r>
              <a:rPr lang="fr-FR" dirty="0"/>
              <a:t>changement</a:t>
            </a:r>
            <a:r>
              <a:rPr dirty="0"/>
              <a:t> à </a:t>
            </a:r>
            <a:r>
              <a:rPr dirty="0" err="1"/>
              <a:t>partir</a:t>
            </a:r>
            <a:r>
              <a:rPr dirty="0"/>
              <a:t> de 300 000 Hz</a:t>
            </a:r>
          </a:p>
          <a:p>
            <a:pPr marL="380999" indent="-380999">
              <a:spcBef>
                <a:spcPts val="2800"/>
              </a:spcBef>
              <a:buBlip>
                <a:blip r:embed="rId2"/>
              </a:buBlip>
              <a:defRPr sz="2500">
                <a:solidFill>
                  <a:srgbClr val="DCDEE0"/>
                </a:solidFill>
              </a:defRPr>
            </a:pPr>
            <a:r>
              <a:rPr dirty="0" err="1"/>
              <a:t>Changement</a:t>
            </a:r>
            <a:r>
              <a:rPr dirty="0"/>
              <a:t> flagrant à </a:t>
            </a:r>
            <a:r>
              <a:rPr dirty="0" err="1"/>
              <a:t>très</a:t>
            </a:r>
            <a:r>
              <a:rPr dirty="0"/>
              <a:t> </a:t>
            </a:r>
            <a:r>
              <a:rPr dirty="0" err="1"/>
              <a:t>hautes</a:t>
            </a:r>
            <a:r>
              <a:rPr dirty="0"/>
              <a:t> </a:t>
            </a:r>
            <a:r>
              <a:rPr dirty="0" err="1"/>
              <a:t>fréquences</a:t>
            </a:r>
            <a:r>
              <a:rPr dirty="0"/>
              <a:t> (2-3 millions de Hz)</a:t>
            </a:r>
          </a:p>
        </p:txBody>
      </p:sp>
      <p:sp>
        <p:nvSpPr>
          <p:cNvPr id="182" name="Shape 182"/>
          <p:cNvSpPr/>
          <p:nvPr/>
        </p:nvSpPr>
        <p:spPr>
          <a:xfrm>
            <a:off x="6996334" y="-48930"/>
            <a:ext cx="5334001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90000"/>
              </a:lnSpc>
              <a:defRPr sz="7200" cap="all">
                <a:solidFill>
                  <a:srgbClr val="DEDEDE"/>
                </a:solidFill>
              </a:defRPr>
            </a:lvl1pPr>
          </a:lstStyle>
          <a:p>
            <a:r>
              <a:rPr sz="5400" b="1" dirty="0" err="1"/>
              <a:t>Expérience</a:t>
            </a:r>
            <a:r>
              <a:rPr sz="5400" b="1" dirty="0"/>
              <a:t> 2</a:t>
            </a:r>
          </a:p>
        </p:txBody>
      </p:sp>
      <p:sp>
        <p:nvSpPr>
          <p:cNvPr id="183" name="Shape 183"/>
          <p:cNvSpPr/>
          <p:nvPr/>
        </p:nvSpPr>
        <p:spPr>
          <a:xfrm>
            <a:off x="6753013" y="476614"/>
            <a:ext cx="5334001" cy="571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380999" indent="-380999" algn="l">
              <a:spcBef>
                <a:spcPts val="2800"/>
              </a:spcBef>
              <a:buSzPct val="40000"/>
              <a:buBlip>
                <a:blip r:embed="rId2"/>
              </a:buBlip>
              <a:defRPr sz="25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</p:txBody>
      </p:sp>
      <p:pic>
        <p:nvPicPr>
          <p:cNvPr id="184" name="Image 183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495976">
            <a:off x="7866873" y="2027600"/>
            <a:ext cx="4510981" cy="2438401"/>
          </a:xfrm>
          <a:prstGeom prst="rect">
            <a:avLst/>
          </a:prstGeom>
        </p:spPr>
      </p:pic>
      <p:pic>
        <p:nvPicPr>
          <p:cNvPr id="185" name="Image 184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236816">
            <a:off x="5831402" y="3175588"/>
            <a:ext cx="4736970" cy="2570350"/>
          </a:xfrm>
          <a:prstGeom prst="rect">
            <a:avLst/>
          </a:prstGeom>
        </p:spPr>
      </p:pic>
      <p:pic>
        <p:nvPicPr>
          <p:cNvPr id="186" name="Image 185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47015" y="5888291"/>
            <a:ext cx="4744339" cy="2604940"/>
          </a:xfrm>
          <a:prstGeom prst="rect">
            <a:avLst/>
          </a:prstGeom>
        </p:spPr>
      </p:pic>
      <p:sp>
        <p:nvSpPr>
          <p:cNvPr id="187" name="Shape 187"/>
          <p:cNvSpPr/>
          <p:nvPr/>
        </p:nvSpPr>
        <p:spPr>
          <a:xfrm>
            <a:off x="5568033" y="6291235"/>
            <a:ext cx="2472614" cy="11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 err="1"/>
              <a:t>Résultats</a:t>
            </a:r>
            <a:r>
              <a:rPr dirty="0"/>
              <a:t> </a:t>
            </a:r>
            <a:r>
              <a:rPr dirty="0" err="1"/>
              <a:t>attendus</a:t>
            </a:r>
            <a:endParaRPr dirty="0"/>
          </a:p>
        </p:txBody>
      </p:sp>
      <p:sp>
        <p:nvSpPr>
          <p:cNvPr id="188" name="Shape 188"/>
          <p:cNvSpPr/>
          <p:nvPr/>
        </p:nvSpPr>
        <p:spPr>
          <a:xfrm>
            <a:off x="7490941" y="6931954"/>
            <a:ext cx="912148" cy="489638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50" y="5357750"/>
            <a:ext cx="5022317" cy="3225293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914453" y="8250809"/>
            <a:ext cx="280946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Graph </a:t>
            </a:r>
            <a:r>
              <a:rPr lang="fr-FR" sz="24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Processing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FillTx/>
              <a:sym typeface="Helvetica Neue Bold Condensed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275921" y="8583043"/>
            <a:ext cx="319377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rPr>
              <a:t>Sch</a:t>
            </a:r>
            <a:r>
              <a:rPr lang="fr-FR" sz="2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éma électronique</a:t>
            </a:r>
            <a:endParaRPr kumimoji="0" lang="fr-FR" sz="2400" b="0" i="0" u="none" strike="noStrike" cap="none" spc="0" normalizeH="0" baseline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FillTx/>
              <a:sym typeface="Helvetica Neue Bold Condense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xfrm>
            <a:off x="407137" y="345980"/>
            <a:ext cx="6430985" cy="176303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5400" b="1" dirty="0"/>
              <a:t>Le </a:t>
            </a:r>
            <a:r>
              <a:rPr sz="5400" b="1" dirty="0" err="1"/>
              <a:t>capteur</a:t>
            </a:r>
            <a:r>
              <a:rPr sz="5400" b="1" dirty="0"/>
              <a:t> et son circuit</a:t>
            </a:r>
          </a:p>
        </p:txBody>
      </p:sp>
      <p:pic>
        <p:nvPicPr>
          <p:cNvPr id="191" name="Image 190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643923"/>
            <a:ext cx="13004800" cy="5109677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3" name="Image 192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115752">
            <a:off x="830553" y="2337436"/>
            <a:ext cx="2200247" cy="2078065"/>
          </a:xfrm>
          <a:prstGeom prst="rect">
            <a:avLst/>
          </a:prstGeom>
        </p:spPr>
      </p:pic>
      <p:pic>
        <p:nvPicPr>
          <p:cNvPr id="194" name="Image 193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331285">
            <a:off x="4606880" y="1935730"/>
            <a:ext cx="2500760" cy="1863512"/>
          </a:xfrm>
          <a:prstGeom prst="rect">
            <a:avLst/>
          </a:prstGeom>
        </p:spPr>
      </p:pic>
      <p:pic>
        <p:nvPicPr>
          <p:cNvPr id="195" name="Image 194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43883">
            <a:off x="2869911" y="2965077"/>
            <a:ext cx="2100851" cy="1962314"/>
          </a:xfrm>
          <a:prstGeom prst="rect">
            <a:avLst/>
          </a:prstGeom>
        </p:spPr>
      </p:pic>
      <p:pic>
        <p:nvPicPr>
          <p:cNvPr id="8" name="Image 7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49308" y="345980"/>
            <a:ext cx="5221771" cy="449714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451358" y="436363"/>
            <a:ext cx="4825039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6500" cap="all">
                <a:solidFill>
                  <a:srgbClr val="DEDEDE"/>
                </a:solidFill>
              </a:defRPr>
            </a:lvl1pPr>
          </a:lstStyle>
          <a:p>
            <a:r>
              <a:rPr sz="4800" b="1" dirty="0"/>
              <a:t>Le prototype</a:t>
            </a:r>
          </a:p>
        </p:txBody>
      </p:sp>
      <p:pic>
        <p:nvPicPr>
          <p:cNvPr id="198" name="Image 197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626374" y="-444655"/>
            <a:ext cx="4294663" cy="6056699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>
            <a:off x="3759257" y="1633121"/>
            <a:ext cx="2906586" cy="3549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solidFill>
                  <a:srgbClr val="DCDEE0"/>
                </a:solidFill>
              </a:defRPr>
            </a:pPr>
            <a:r>
              <a:rPr sz="3200" dirty="0"/>
              <a:t>1 </a:t>
            </a:r>
            <a:r>
              <a:rPr sz="3200" dirty="0" err="1"/>
              <a:t>doigt</a:t>
            </a:r>
            <a:r>
              <a:rPr sz="3200" dirty="0"/>
              <a:t> = </a:t>
            </a:r>
            <a:r>
              <a:rPr sz="3200" dirty="0">
                <a:solidFill>
                  <a:srgbClr val="FF0000"/>
                </a:solidFill>
              </a:rPr>
              <a:t>LED rouge</a:t>
            </a:r>
          </a:p>
          <a:p>
            <a:pPr>
              <a:defRPr>
                <a:solidFill>
                  <a:srgbClr val="DCDEE0"/>
                </a:solidFill>
              </a:defRPr>
            </a:pPr>
            <a:r>
              <a:rPr sz="3200" dirty="0"/>
              <a:t>2 </a:t>
            </a:r>
            <a:r>
              <a:rPr sz="3200" dirty="0" err="1"/>
              <a:t>doigts</a:t>
            </a:r>
            <a:r>
              <a:rPr sz="3200" dirty="0"/>
              <a:t> = </a:t>
            </a:r>
            <a:r>
              <a:rPr sz="3200" dirty="0">
                <a:solidFill>
                  <a:srgbClr val="00B050"/>
                </a:solidFill>
              </a:rPr>
              <a:t>LED </a:t>
            </a:r>
            <a:r>
              <a:rPr sz="3200" dirty="0" err="1">
                <a:solidFill>
                  <a:srgbClr val="00B050"/>
                </a:solidFill>
              </a:rPr>
              <a:t>verte</a:t>
            </a:r>
            <a:endParaRPr sz="3200" dirty="0">
              <a:solidFill>
                <a:srgbClr val="00B050"/>
              </a:solidFill>
            </a:endParaRPr>
          </a:p>
          <a:p>
            <a:pPr>
              <a:defRPr>
                <a:solidFill>
                  <a:srgbClr val="DCDEE0"/>
                </a:solidFill>
              </a:defRPr>
            </a:pPr>
            <a:r>
              <a:rPr sz="3200" dirty="0" err="1"/>
              <a:t>Saisi</a:t>
            </a:r>
            <a:r>
              <a:rPr lang="fr-FR" sz="3200" dirty="0"/>
              <a:t>e</a:t>
            </a:r>
            <a:r>
              <a:rPr sz="3200" dirty="0"/>
              <a:t> à </a:t>
            </a:r>
            <a:r>
              <a:rPr sz="3200" dirty="0" err="1"/>
              <a:t>pleine</a:t>
            </a:r>
            <a:r>
              <a:rPr sz="3200" dirty="0"/>
              <a:t> main = </a:t>
            </a:r>
            <a:r>
              <a:rPr sz="3200" dirty="0">
                <a:solidFill>
                  <a:srgbClr val="0070C0"/>
                </a:solidFill>
              </a:rPr>
              <a:t>LED bleu </a:t>
            </a:r>
          </a:p>
        </p:txBody>
      </p:sp>
      <p:pic>
        <p:nvPicPr>
          <p:cNvPr id="200" name="Image 199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5739" y="5222712"/>
            <a:ext cx="7557794" cy="3810117"/>
          </a:xfrm>
          <a:prstGeom prst="rect">
            <a:avLst/>
          </a:prstGeom>
        </p:spPr>
      </p:pic>
      <p:pic>
        <p:nvPicPr>
          <p:cNvPr id="9" name="Imag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2" y="1203753"/>
            <a:ext cx="3279151" cy="1215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2" y="2717209"/>
            <a:ext cx="3300512" cy="58436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ZoneTexte 1"/>
          <p:cNvSpPr txBox="1"/>
          <p:nvPr/>
        </p:nvSpPr>
        <p:spPr>
          <a:xfrm>
            <a:off x="667085" y="8560905"/>
            <a:ext cx="270344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rPr>
              <a:t>Code source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7684460" y="4708524"/>
            <a:ext cx="417849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rPr>
              <a:t>Montage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495592" y="8836768"/>
            <a:ext cx="357808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rPr>
              <a:t>Schéma électronique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8481392" y="5032883"/>
            <a:ext cx="3906344" cy="1099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7200" cap="all">
                <a:solidFill>
                  <a:srgbClr val="DEDEDE"/>
                </a:solidFill>
              </a:defRPr>
            </a:lvl1pPr>
          </a:lstStyle>
          <a:p>
            <a:r>
              <a:rPr dirty="0" err="1"/>
              <a:t>Bilan</a:t>
            </a:r>
            <a:endParaRPr dirty="0"/>
          </a:p>
        </p:txBody>
      </p:sp>
      <p:sp>
        <p:nvSpPr>
          <p:cNvPr id="206" name="Shape 206"/>
          <p:cNvSpPr/>
          <p:nvPr/>
        </p:nvSpPr>
        <p:spPr>
          <a:xfrm>
            <a:off x="238538" y="4184700"/>
            <a:ext cx="48559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dirty="0" err="1"/>
              <a:t>Difficultés</a:t>
            </a:r>
            <a:r>
              <a:rPr dirty="0"/>
              <a:t> </a:t>
            </a:r>
            <a:r>
              <a:rPr dirty="0" err="1"/>
              <a:t>rencontrées</a:t>
            </a:r>
            <a:r>
              <a:rPr dirty="0"/>
              <a:t> </a:t>
            </a:r>
          </a:p>
        </p:txBody>
      </p:sp>
      <p:sp>
        <p:nvSpPr>
          <p:cNvPr id="207" name="Shape 207"/>
          <p:cNvSpPr/>
          <p:nvPr/>
        </p:nvSpPr>
        <p:spPr>
          <a:xfrm>
            <a:off x="455782" y="5022969"/>
            <a:ext cx="6091411" cy="1620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1500" indent="-571500" algn="l">
              <a:spcBef>
                <a:spcPts val="3200"/>
              </a:spcBef>
              <a:buFont typeface="Arial" panose="020B0604020202020204" pitchFamily="34" charset="0"/>
              <a:buChar char="•"/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Matériel</a:t>
            </a:r>
            <a:endParaRPr dirty="0"/>
          </a:p>
          <a:p>
            <a:pPr marL="571500" indent="-571500">
              <a:spcBef>
                <a:spcPts val="3200"/>
              </a:spcBef>
              <a:buFont typeface="Arial" panose="020B0604020202020204" pitchFamily="34" charset="0"/>
              <a:buChar char="•"/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Programmes</a:t>
            </a:r>
            <a:r>
              <a:rPr dirty="0"/>
              <a:t> </a:t>
            </a:r>
            <a:r>
              <a:rPr dirty="0" err="1"/>
              <a:t>expérience</a:t>
            </a:r>
            <a:r>
              <a:rPr dirty="0"/>
              <a:t> </a:t>
            </a:r>
            <a:r>
              <a:rPr lang="fr-FR" dirty="0"/>
              <a:t>II</a:t>
            </a:r>
            <a:endParaRPr dirty="0"/>
          </a:p>
        </p:txBody>
      </p:sp>
      <p:sp>
        <p:nvSpPr>
          <p:cNvPr id="208" name="Shape 208"/>
          <p:cNvSpPr/>
          <p:nvPr/>
        </p:nvSpPr>
        <p:spPr>
          <a:xfrm>
            <a:off x="511368" y="6911765"/>
            <a:ext cx="4029762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Idées</a:t>
            </a:r>
            <a:r>
              <a:rPr dirty="0"/>
              <a:t> </a:t>
            </a:r>
            <a:r>
              <a:rPr dirty="0" err="1"/>
              <a:t>d’améliorations</a:t>
            </a:r>
            <a:endParaRPr dirty="0"/>
          </a:p>
        </p:txBody>
      </p:sp>
      <p:sp>
        <p:nvSpPr>
          <p:cNvPr id="209" name="Shape 209"/>
          <p:cNvSpPr/>
          <p:nvPr/>
        </p:nvSpPr>
        <p:spPr>
          <a:xfrm>
            <a:off x="474858" y="7662586"/>
            <a:ext cx="10169451" cy="1620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1500" indent="-571500" algn="l">
              <a:spcBef>
                <a:spcPts val="3200"/>
              </a:spcBef>
              <a:buFont typeface="Arial" panose="020B0604020202020204" pitchFamily="34" charset="0"/>
              <a:buChar char="•"/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Répartition</a:t>
            </a:r>
            <a:r>
              <a:rPr dirty="0"/>
              <a:t> plus </a:t>
            </a:r>
            <a:r>
              <a:rPr dirty="0" err="1"/>
              <a:t>efficace</a:t>
            </a:r>
            <a:r>
              <a:rPr dirty="0"/>
              <a:t> des </a:t>
            </a:r>
            <a:r>
              <a:rPr dirty="0" err="1"/>
              <a:t>rôles</a:t>
            </a:r>
            <a:r>
              <a:rPr dirty="0"/>
              <a:t> </a:t>
            </a:r>
          </a:p>
          <a:p>
            <a:pPr marL="571500" indent="-571500" algn="l">
              <a:spcBef>
                <a:spcPts val="3200"/>
              </a:spcBef>
              <a:buFont typeface="Arial" panose="020B0604020202020204" pitchFamily="34" charset="0"/>
              <a:buChar char="•"/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Trouver</a:t>
            </a:r>
            <a:r>
              <a:rPr dirty="0"/>
              <a:t> </a:t>
            </a:r>
            <a:r>
              <a:rPr dirty="0" err="1"/>
              <a:t>d’autres</a:t>
            </a:r>
            <a:r>
              <a:rPr dirty="0"/>
              <a:t> applications à la </a:t>
            </a:r>
            <a:r>
              <a:rPr dirty="0" err="1"/>
              <a:t>SmartPatate</a:t>
            </a:r>
            <a:endParaRPr dirty="0"/>
          </a:p>
        </p:txBody>
      </p:sp>
      <p:sp>
        <p:nvSpPr>
          <p:cNvPr id="210" name="Shape 210"/>
          <p:cNvSpPr/>
          <p:nvPr/>
        </p:nvSpPr>
        <p:spPr>
          <a:xfrm>
            <a:off x="511368" y="522535"/>
            <a:ext cx="4783684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Acquisitions </a:t>
            </a:r>
            <a:r>
              <a:rPr dirty="0" err="1"/>
              <a:t>personnelles</a:t>
            </a:r>
            <a:endParaRPr dirty="0"/>
          </a:p>
        </p:txBody>
      </p:sp>
      <p:sp>
        <p:nvSpPr>
          <p:cNvPr id="211" name="Shape 211"/>
          <p:cNvSpPr/>
          <p:nvPr/>
        </p:nvSpPr>
        <p:spPr>
          <a:xfrm>
            <a:off x="412520" y="1260302"/>
            <a:ext cx="3962623" cy="258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1500" indent="-571500" algn="l">
              <a:spcBef>
                <a:spcPts val="3200"/>
              </a:spcBef>
              <a:buFont typeface="Arial" panose="020B0604020202020204" pitchFamily="34" charset="0"/>
              <a:buChar char="•"/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Autonomie</a:t>
            </a:r>
            <a:endParaRPr dirty="0"/>
          </a:p>
          <a:p>
            <a:pPr marL="571500" indent="-571500" algn="l">
              <a:spcBef>
                <a:spcPts val="3200"/>
              </a:spcBef>
              <a:buFont typeface="Arial" panose="020B0604020202020204" pitchFamily="34" charset="0"/>
              <a:buChar char="•"/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Connaissances</a:t>
            </a:r>
            <a:r>
              <a:rPr dirty="0"/>
              <a:t> </a:t>
            </a:r>
          </a:p>
          <a:p>
            <a:pPr marL="571500" indent="-571500" algn="l">
              <a:spcBef>
                <a:spcPts val="3200"/>
              </a:spcBef>
              <a:buFont typeface="Arial" panose="020B0604020202020204" pitchFamily="34" charset="0"/>
              <a:buChar char="•"/>
              <a:defRPr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Rigueur </a:t>
            </a:r>
          </a:p>
        </p:txBody>
      </p:sp>
      <p:pic>
        <p:nvPicPr>
          <p:cNvPr id="212" name="Image 211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6161" y="1474742"/>
            <a:ext cx="5765515" cy="30893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92143" y="795842"/>
            <a:ext cx="10541000" cy="2628900"/>
          </a:xfrm>
        </p:spPr>
        <p:txBody>
          <a:bodyPr/>
          <a:lstStyle/>
          <a:p>
            <a:pPr algn="ctr"/>
            <a:r>
              <a:rPr lang="fr-FR" dirty="0"/>
              <a:t>Merci de votre attention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954156" y="7226985"/>
            <a:ext cx="1127760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6000" dirty="0"/>
              <a:t>Avez-vous des questions ?</a:t>
            </a:r>
            <a:endParaRPr kumimoji="0" lang="fr-FR" sz="6000" b="0" i="0" u="none" strike="noStrike" cap="none" spc="0" normalizeH="0" baseline="0" dirty="0">
              <a:ln>
                <a:noFill/>
              </a:ln>
              <a:solidFill>
                <a:srgbClr val="558AAB"/>
              </a:solidFill>
              <a:effectLst/>
              <a:uFillTx/>
              <a:latin typeface="+mj-lt"/>
              <a:ea typeface="+mj-ea"/>
              <a:cs typeface="+mj-cs"/>
              <a:sym typeface="Helvetica Neue Bold Condensed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661" y="3280478"/>
            <a:ext cx="5681964" cy="409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7575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114</Words>
  <Application>Microsoft Office PowerPoint</Application>
  <PresentationFormat>Personnalisé</PresentationFormat>
  <Paragraphs>35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Helvetica</vt:lpstr>
      <vt:lpstr>Helvetica Neue</vt:lpstr>
      <vt:lpstr>Helvetica Neue Bold Condensed</vt:lpstr>
      <vt:lpstr>Helvetica Neue Light</vt:lpstr>
      <vt:lpstr>Blueprint</vt:lpstr>
      <vt:lpstr>SmartPatate</vt:lpstr>
      <vt:lpstr>Expérience 1</vt:lpstr>
      <vt:lpstr>Le capteur et son circuit</vt:lpstr>
      <vt:lpstr>Présentation PowerPoint</vt:lpstr>
      <vt:lpstr>Présentation PowerPoint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SmartPatate</dc:title>
  <dc:creator>Antoine Savalle</dc:creator>
  <cp:lastModifiedBy>Antoine Savalle</cp:lastModifiedBy>
  <cp:revision>7</cp:revision>
  <dcterms:modified xsi:type="dcterms:W3CDTF">2016-11-15T18:58:42Z</dcterms:modified>
</cp:coreProperties>
</file>